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7" r:id="rId2"/>
    <p:sldId id="303" r:id="rId3"/>
    <p:sldId id="293" r:id="rId4"/>
    <p:sldId id="295" r:id="rId5"/>
    <p:sldId id="289" r:id="rId6"/>
    <p:sldId id="257" r:id="rId7"/>
    <p:sldId id="258" r:id="rId8"/>
    <p:sldId id="309" r:id="rId9"/>
    <p:sldId id="259" r:id="rId10"/>
    <p:sldId id="300" r:id="rId11"/>
    <p:sldId id="298" r:id="rId12"/>
    <p:sldId id="297" r:id="rId13"/>
    <p:sldId id="266" r:id="rId14"/>
    <p:sldId id="260" r:id="rId15"/>
    <p:sldId id="291" r:id="rId16"/>
    <p:sldId id="306" r:id="rId17"/>
    <p:sldId id="302" r:id="rId18"/>
    <p:sldId id="265" r:id="rId19"/>
    <p:sldId id="308" r:id="rId20"/>
    <p:sldId id="261" r:id="rId21"/>
    <p:sldId id="310" r:id="rId22"/>
    <p:sldId id="307" r:id="rId23"/>
    <p:sldId id="305" r:id="rId24"/>
    <p:sldId id="262" r:id="rId25"/>
    <p:sldId id="270" r:id="rId26"/>
    <p:sldId id="263" r:id="rId27"/>
    <p:sldId id="264" r:id="rId28"/>
    <p:sldId id="276" r:id="rId29"/>
    <p:sldId id="280" r:id="rId30"/>
    <p:sldId id="285" r:id="rId31"/>
    <p:sldId id="284" r:id="rId32"/>
    <p:sldId id="267" r:id="rId33"/>
    <p:sldId id="26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B77FB-F7D9-4B8C-BAB1-94D5F171EA65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2942F-664A-471E-B5C8-770FBA83F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302CCC-5A13-4B19-B740-49193A7389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615FA8-62BE-4DE5-99BC-90B17A0EC3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B85B1D-BE67-43AC-849C-DD8162EE0C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6CF84-475B-44B4-86A0-17AC43711A0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6B4EAE-D49B-432E-A7F3-29A48E856B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A40038-7AAF-428F-B4DF-1726993876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Latn-C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13A483-C4F0-4E05-98CA-3275EFC4A5FD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4E740C-1775-4F59-8EA6-565F1EEBE9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147A38-FE40-4928-8EE7-8ED5370F9F1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08000" y="1600200"/>
            <a:ext cx="8229600" cy="41338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600200"/>
            <a:ext cx="4038600" cy="4133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600200"/>
            <a:ext cx="4038600" cy="4133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://upload.wikimedia.org/wikipedia/commons/7/74/Hilan2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0.jpeg"/><Relationship Id="rId10" Type="http://schemas.openxmlformats.org/officeDocument/2006/relationships/hyperlink" Target="http://upload.wikimedia.org/wikipedia/commons/5/57/Sveti_Simeon_Kraljeva_Crkva_detalj.jp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hyperlink" Target="http://upload.wikimedia.org/wikipedia/commons/4/43/STUDENICA_MONASTERY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5/53/Barbarossa.jpg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0/02/Prvovencani.jpg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7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9.jpe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hyperlink" Target="http://upload.wikimedia.org/wikipedia/commons/4/44/Temple_Saint_Sava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jpeg"/><Relationship Id="rId5" Type="http://schemas.openxmlformats.org/officeDocument/2006/relationships/image" Target="../media/image2.png"/><Relationship Id="rId10" Type="http://schemas.openxmlformats.org/officeDocument/2006/relationships/image" Target="../media/image38.jpeg"/><Relationship Id="rId4" Type="http://schemas.openxmlformats.org/officeDocument/2006/relationships/image" Target="../media/image1.png"/><Relationship Id="rId9" Type="http://schemas.openxmlformats.org/officeDocument/2006/relationships/hyperlink" Target="http://upload.wikimedia.org/wikipedia/commons/0/05/Sveti_Sava_Kraljeva_Crkva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openxmlformats.org/officeDocument/2006/relationships/image" Target="../media/image11.jpeg"/><Relationship Id="rId5" Type="http://schemas.openxmlformats.org/officeDocument/2006/relationships/image" Target="../media/image2.png"/><Relationship Id="rId10" Type="http://schemas.openxmlformats.org/officeDocument/2006/relationships/image" Target="../media/image12.jpeg"/><Relationship Id="rId4" Type="http://schemas.openxmlformats.org/officeDocument/2006/relationships/image" Target="../media/image1.png"/><Relationship Id="rId9" Type="http://schemas.openxmlformats.org/officeDocument/2006/relationships/hyperlink" Target="http://www.czipm.org/Grafika/Foto/heraldika-09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01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0" descr="car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9" descr="card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FF0080"/>
                </a:solidFill>
              </a:rPr>
              <a:t>WINTER</a:t>
            </a:r>
            <a:endParaRPr lang="en-US" sz="9600">
              <a:solidFill>
                <a:srgbClr val="FF0080"/>
              </a:solidFill>
            </a:endParaRPr>
          </a:p>
        </p:txBody>
      </p:sp>
      <p:sp>
        <p:nvSpPr>
          <p:cNvPr id="8199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</a:rPr>
              <a:t>Template</a:t>
            </a:r>
            <a:endParaRPr lang="en-US"/>
          </a:p>
        </p:txBody>
      </p:sp>
      <p:pic>
        <p:nvPicPr>
          <p:cNvPr id="8200" name="Picture 98" descr="card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14313" y="0"/>
            <a:ext cx="9644063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pic>
        <p:nvPicPr>
          <p:cNvPr id="22530" name="Picture 2" descr="http://www.spcportal.org/images/upload/Image/Srpski%20vladari/CarDusa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4214818"/>
            <a:ext cx="2476504" cy="239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://upload.wikimedia.org/wikipedia/commons/9/9a/Grb_Nemanjic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1428736"/>
            <a:ext cx="2643206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Слика:Sveti Simeon Kraljeva Crkva detalj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1285860"/>
            <a:ext cx="2714644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8" name="Picture 10" descr="Слика:Hilan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25" y="1500188"/>
            <a:ext cx="2500313" cy="259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0" name="Picture 12" descr="Слика:STUDENICA MONASTERY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313" y="3810000"/>
            <a:ext cx="2643187" cy="283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0"/>
            <a:ext cx="7258050" cy="857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r-Latn-C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r-Cyrl-CS" dirty="0" smtClean="0">
                <a:solidFill>
                  <a:srgbClr val="FFFF00"/>
                </a:solidFill>
              </a:rPr>
              <a:t>Србија</a:t>
            </a:r>
            <a:r>
              <a:rPr lang="sr-Latn-CS" dirty="0" smtClean="0">
                <a:solidFill>
                  <a:srgbClr val="FFFF00"/>
                </a:solidFill>
              </a:rPr>
              <a:t> </a:t>
            </a:r>
            <a:r>
              <a:rPr lang="sr-Cyrl-CS" dirty="0" smtClean="0">
                <a:solidFill>
                  <a:srgbClr val="FFFF00"/>
                </a:solidFill>
              </a:rPr>
              <a:t>у</a:t>
            </a:r>
            <a:r>
              <a:rPr lang="sr-Latn-CS" dirty="0" smtClean="0">
                <a:solidFill>
                  <a:srgbClr val="FFFF00"/>
                </a:solidFill>
              </a:rPr>
              <a:t> </a:t>
            </a:r>
            <a:r>
              <a:rPr lang="sr-Cyrl-CS" dirty="0" smtClean="0">
                <a:solidFill>
                  <a:srgbClr val="FFFF00"/>
                </a:solidFill>
              </a:rPr>
              <a:t>доба</a:t>
            </a:r>
            <a:r>
              <a:rPr lang="sr-Latn-CS" dirty="0" smtClean="0">
                <a:solidFill>
                  <a:srgbClr val="FFFF00"/>
                </a:solidFill>
              </a:rPr>
              <a:t> </a:t>
            </a:r>
            <a:r>
              <a:rPr lang="sr-Cyrl-CS" dirty="0" smtClean="0">
                <a:solidFill>
                  <a:srgbClr val="FFFF00"/>
                </a:solidFill>
              </a:rPr>
              <a:t>Немањића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rpski-despot.com/mape/1Nemanji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305800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4" descr="Untitled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5" descr="card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6" descr="car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8" descr="card1"/>
          <p:cNvPicPr>
            <a:picLocks noChangeAspect="1" noChangeArrowheads="1"/>
          </p:cNvPicPr>
          <p:nvPr/>
        </p:nvPicPr>
        <p:blipFill>
          <a:blip r:embed="rId7" cstate="print"/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itle 8"/>
          <p:cNvSpPr>
            <a:spLocks noGrp="1"/>
          </p:cNvSpPr>
          <p:nvPr>
            <p:ph type="title"/>
          </p:nvPr>
        </p:nvSpPr>
        <p:spPr>
          <a:xfrm>
            <a:off x="1357313" y="142875"/>
            <a:ext cx="5429250" cy="1071563"/>
          </a:xfrm>
        </p:spPr>
        <p:txBody>
          <a:bodyPr/>
          <a:lstStyle/>
          <a:p>
            <a:pPr algn="ctr"/>
            <a:r>
              <a:rPr lang="sr-Cyrl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Стефан</a:t>
            </a:r>
            <a:r>
              <a:rPr lang="sr-Latn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Немања</a:t>
            </a:r>
            <a:r>
              <a:rPr lang="sr-Latn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sr-Latn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Фридрих</a:t>
            </a:r>
            <a:r>
              <a:rPr lang="sr-Latn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Барбароса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1428750" y="1295399"/>
            <a:ext cx="4667250" cy="5355312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r-Latn-CS" dirty="0"/>
          </a:p>
          <a:p>
            <a:endParaRPr lang="sr-Latn-CS" dirty="0"/>
          </a:p>
          <a:p>
            <a:pPr>
              <a:buFont typeface="Wingdings" pitchFamily="2" charset="2"/>
              <a:buChar char="ü"/>
            </a:pPr>
            <a:r>
              <a:rPr lang="sr-Cyrl-CS" sz="2000" b="1" dirty="0"/>
              <a:t>У</a:t>
            </a:r>
            <a:r>
              <a:rPr lang="sr-Latn-CS" sz="2000" b="1" dirty="0"/>
              <a:t> </a:t>
            </a:r>
            <a:r>
              <a:rPr lang="sr-Cyrl-CS" sz="2000" b="1" dirty="0"/>
              <a:t>време</a:t>
            </a:r>
            <a:r>
              <a:rPr lang="sr-Latn-CS" sz="2000" b="1" dirty="0"/>
              <a:t> T</a:t>
            </a:r>
            <a:r>
              <a:rPr lang="sr-Cyrl-CS" sz="2000" b="1" dirty="0"/>
              <a:t>рећег</a:t>
            </a:r>
            <a:r>
              <a:rPr lang="sr-Latn-CS" sz="2000" b="1" dirty="0"/>
              <a:t> </a:t>
            </a:r>
            <a:r>
              <a:rPr lang="sr-Cyrl-CS" sz="2000" b="1" dirty="0"/>
              <a:t>крсташког</a:t>
            </a:r>
            <a:r>
              <a:rPr lang="sr-Latn-CS" sz="2000" b="1" dirty="0"/>
              <a:t> </a:t>
            </a:r>
            <a:r>
              <a:rPr lang="sr-Cyrl-CS" sz="2000" b="1" dirty="0"/>
              <a:t>рата</a:t>
            </a:r>
            <a:r>
              <a:rPr lang="sr-Latn-CS" sz="2000" b="1" dirty="0"/>
              <a:t> </a:t>
            </a:r>
            <a:r>
              <a:rPr lang="sr-Latn-CS" sz="2000" dirty="0"/>
              <a:t>.</a:t>
            </a:r>
          </a:p>
          <a:p>
            <a:endParaRPr lang="sr-Latn-CS" sz="2000" dirty="0"/>
          </a:p>
          <a:p>
            <a:pPr>
              <a:buFont typeface="Wingdings" pitchFamily="2" charset="2"/>
              <a:buChar char="ü"/>
            </a:pPr>
            <a:r>
              <a:rPr lang="sr-Cyrl-CS" sz="2000" b="1" dirty="0"/>
              <a:t>У</a:t>
            </a:r>
            <a:r>
              <a:rPr lang="sr-Latn-CS" sz="2000" b="1" dirty="0"/>
              <a:t> </a:t>
            </a:r>
            <a:r>
              <a:rPr lang="sr-Cyrl-CS" sz="2000" b="1" dirty="0"/>
              <a:t>Нишу</a:t>
            </a:r>
            <a:r>
              <a:rPr lang="sr-Latn-CS" sz="2000" b="1" dirty="0"/>
              <a:t> </a:t>
            </a:r>
            <a:r>
              <a:rPr lang="sr-Cyrl-CS" sz="2000" b="1" dirty="0"/>
              <a:t>се</a:t>
            </a:r>
            <a:r>
              <a:rPr lang="sr-Latn-CS" sz="2000" b="1" dirty="0"/>
              <a:t> </a:t>
            </a:r>
            <a:r>
              <a:rPr lang="sr-Cyrl-CS" sz="2000" b="1" dirty="0"/>
              <a:t>догодио</a:t>
            </a:r>
            <a:r>
              <a:rPr lang="sr-Latn-CS" sz="2000" b="1" dirty="0"/>
              <a:t> </a:t>
            </a:r>
            <a:r>
              <a:rPr lang="sr-Cyrl-CS" sz="2000" b="1" dirty="0"/>
              <a:t>први</a:t>
            </a:r>
            <a:r>
              <a:rPr lang="sr-Latn-CS" sz="2000" b="1" dirty="0"/>
              <a:t> </a:t>
            </a:r>
            <a:r>
              <a:rPr lang="sr-Cyrl-CS" sz="2000" b="1" dirty="0"/>
              <a:t>међудржавни</a:t>
            </a:r>
            <a:r>
              <a:rPr lang="sr-Latn-CS" sz="2000" b="1" dirty="0"/>
              <a:t> </a:t>
            </a:r>
            <a:r>
              <a:rPr lang="sr-Cyrl-CS" sz="2000" b="1" dirty="0" smtClean="0"/>
              <a:t>састанак</a:t>
            </a:r>
            <a:r>
              <a:rPr lang="sr-Latn-CS" sz="2000" b="1" dirty="0" smtClean="0"/>
              <a:t> </a:t>
            </a:r>
            <a:r>
              <a:rPr lang="sr-Cyrl-CS" sz="2000" b="1" dirty="0" smtClean="0"/>
              <a:t>неког</a:t>
            </a:r>
            <a:r>
              <a:rPr lang="sr-Latn-CS" sz="2000" b="1" dirty="0" smtClean="0"/>
              <a:t> </a:t>
            </a:r>
            <a:endParaRPr lang="sr-Latn-CS" sz="2000" b="1" dirty="0"/>
          </a:p>
          <a:p>
            <a:r>
              <a:rPr lang="sr-Cyrl-CS" sz="2000" b="1" dirty="0" smtClean="0"/>
              <a:t>владара</a:t>
            </a:r>
            <a:r>
              <a:rPr lang="sr-Latn-CS" sz="2000" b="1" dirty="0" smtClean="0"/>
              <a:t> </a:t>
            </a:r>
            <a:r>
              <a:rPr lang="sr-Cyrl-CS" sz="2000" b="1" dirty="0"/>
              <a:t>из</a:t>
            </a:r>
            <a:r>
              <a:rPr lang="sr-Latn-CS" sz="2000" b="1" dirty="0"/>
              <a:t> </a:t>
            </a:r>
            <a:r>
              <a:rPr lang="sr-Cyrl-CS" sz="2000" b="1" dirty="0"/>
              <a:t>Србије</a:t>
            </a:r>
            <a:r>
              <a:rPr lang="sr-Latn-CS" sz="2000" b="1" dirty="0"/>
              <a:t>  </a:t>
            </a:r>
            <a:r>
              <a:rPr lang="sr-Cyrl-CS" sz="2000" b="1" dirty="0"/>
              <a:t>са</a:t>
            </a:r>
            <a:r>
              <a:rPr lang="sr-Latn-CS" sz="2000" b="1" dirty="0"/>
              <a:t> </a:t>
            </a:r>
            <a:r>
              <a:rPr lang="sr-Cyrl-CS" sz="2000" b="1" dirty="0"/>
              <a:t>европским</a:t>
            </a:r>
            <a:r>
              <a:rPr lang="sr-Latn-CS" sz="2000" b="1" dirty="0"/>
              <a:t> </a:t>
            </a:r>
            <a:r>
              <a:rPr lang="sr-Cyrl-CS" sz="2000" b="1" dirty="0"/>
              <a:t>владарима</a:t>
            </a:r>
            <a:r>
              <a:rPr lang="sr-Latn-CS" sz="2000" dirty="0"/>
              <a:t>.</a:t>
            </a:r>
          </a:p>
          <a:p>
            <a:endParaRPr lang="sr-Latn-CS" sz="2000" dirty="0"/>
          </a:p>
          <a:p>
            <a:pPr>
              <a:buFont typeface="Wingdings" pitchFamily="2" charset="2"/>
              <a:buChar char="ü"/>
            </a:pPr>
            <a:r>
              <a:rPr lang="sr-Cyrl-CS" sz="2200" b="1" dirty="0">
                <a:solidFill>
                  <a:schemeClr val="bg1"/>
                </a:solidFill>
              </a:rPr>
              <a:t>Стефан</a:t>
            </a:r>
            <a:r>
              <a:rPr lang="sr-Latn-CS" sz="2200" b="1" dirty="0">
                <a:solidFill>
                  <a:schemeClr val="bg1"/>
                </a:solidFill>
              </a:rPr>
              <a:t> </a:t>
            </a:r>
            <a:r>
              <a:rPr lang="sr-Cyrl-CS" sz="2200" b="1" dirty="0">
                <a:solidFill>
                  <a:schemeClr val="bg1"/>
                </a:solidFill>
              </a:rPr>
              <a:t>Немања</a:t>
            </a:r>
            <a:r>
              <a:rPr lang="sr-Latn-CS" sz="2200" b="1" dirty="0">
                <a:solidFill>
                  <a:schemeClr val="bg1"/>
                </a:solidFill>
              </a:rPr>
              <a:t> </a:t>
            </a:r>
            <a:r>
              <a:rPr lang="sr-Cyrl-CS" sz="2200" b="1" dirty="0">
                <a:solidFill>
                  <a:schemeClr val="bg1"/>
                </a:solidFill>
              </a:rPr>
              <a:t>и</a:t>
            </a:r>
            <a:r>
              <a:rPr lang="sr-Latn-CS" sz="2200" b="1" dirty="0">
                <a:solidFill>
                  <a:schemeClr val="bg1"/>
                </a:solidFill>
              </a:rPr>
              <a:t> </a:t>
            </a:r>
            <a:r>
              <a:rPr lang="sr-Cyrl-CS" sz="2200" b="1" dirty="0">
                <a:solidFill>
                  <a:schemeClr val="bg1"/>
                </a:solidFill>
              </a:rPr>
              <a:t>Фридрих</a:t>
            </a:r>
            <a:r>
              <a:rPr lang="sr-Latn-CS" sz="2200" b="1" dirty="0">
                <a:solidFill>
                  <a:schemeClr val="bg1"/>
                </a:solidFill>
              </a:rPr>
              <a:t> I </a:t>
            </a:r>
            <a:r>
              <a:rPr lang="sr-Cyrl-CS" sz="2200" b="1" dirty="0">
                <a:solidFill>
                  <a:schemeClr val="bg1"/>
                </a:solidFill>
              </a:rPr>
              <a:t>Барбароса</a:t>
            </a:r>
            <a:r>
              <a:rPr lang="sr-Latn-CS" sz="2200" b="1" dirty="0">
                <a:solidFill>
                  <a:schemeClr val="bg1"/>
                </a:solidFill>
              </a:rPr>
              <a:t> </a:t>
            </a:r>
            <a:r>
              <a:rPr lang="sr-Cyrl-CS" sz="2200" b="1" dirty="0" smtClean="0">
                <a:solidFill>
                  <a:schemeClr val="bg1"/>
                </a:solidFill>
              </a:rPr>
              <a:t>са</a:t>
            </a:r>
            <a:r>
              <a:rPr lang="sr-Cyrl-RS" sz="2200" b="1" dirty="0" smtClean="0">
                <a:solidFill>
                  <a:schemeClr val="bg1"/>
                </a:solidFill>
              </a:rPr>
              <a:t>ст</a:t>
            </a:r>
            <a:r>
              <a:rPr lang="sr-Cyrl-CS" sz="2200" b="1" dirty="0" smtClean="0">
                <a:solidFill>
                  <a:schemeClr val="bg1"/>
                </a:solidFill>
              </a:rPr>
              <a:t>али</a:t>
            </a:r>
            <a:r>
              <a:rPr lang="sr-Latn-CS" sz="2200" b="1" dirty="0" smtClean="0">
                <a:solidFill>
                  <a:schemeClr val="bg1"/>
                </a:solidFill>
              </a:rPr>
              <a:t> </a:t>
            </a:r>
            <a:r>
              <a:rPr lang="sr-Cyrl-CS" sz="2200" b="1" dirty="0">
                <a:solidFill>
                  <a:schemeClr val="bg1"/>
                </a:solidFill>
              </a:rPr>
              <a:t>су</a:t>
            </a:r>
            <a:r>
              <a:rPr lang="sr-Latn-CS" sz="2200" b="1" dirty="0">
                <a:solidFill>
                  <a:schemeClr val="bg1"/>
                </a:solidFill>
              </a:rPr>
              <a:t> </a:t>
            </a:r>
            <a:r>
              <a:rPr lang="sr-Cyrl-CS" sz="2200" b="1" dirty="0">
                <a:solidFill>
                  <a:schemeClr val="bg1"/>
                </a:solidFill>
              </a:rPr>
              <a:t>се</a:t>
            </a:r>
            <a:r>
              <a:rPr lang="sr-Latn-CS" sz="2200" b="1" dirty="0">
                <a:solidFill>
                  <a:schemeClr val="bg1"/>
                </a:solidFill>
              </a:rPr>
              <a:t> </a:t>
            </a:r>
            <a:r>
              <a:rPr lang="sr-Cyrl-CS" sz="2200" b="1" dirty="0">
                <a:solidFill>
                  <a:schemeClr val="bg1"/>
                </a:solidFill>
              </a:rPr>
              <a:t>у</a:t>
            </a:r>
            <a:r>
              <a:rPr lang="sr-Latn-CS" sz="2200" b="1" dirty="0">
                <a:solidFill>
                  <a:schemeClr val="bg1"/>
                </a:solidFill>
              </a:rPr>
              <a:t> </a:t>
            </a:r>
            <a:r>
              <a:rPr lang="sr-Cyrl-CS" sz="2200" b="1" dirty="0">
                <a:solidFill>
                  <a:schemeClr val="bg1"/>
                </a:solidFill>
              </a:rPr>
              <a:t>Нишу</a:t>
            </a:r>
            <a:r>
              <a:rPr lang="sr-Latn-CS" sz="2200" b="1" dirty="0">
                <a:solidFill>
                  <a:schemeClr val="bg1"/>
                </a:solidFill>
              </a:rPr>
              <a:t> 1189.</a:t>
            </a:r>
            <a:r>
              <a:rPr lang="sr-Cyrl-CS" sz="2200" b="1" dirty="0">
                <a:solidFill>
                  <a:schemeClr val="bg1"/>
                </a:solidFill>
              </a:rPr>
              <a:t>године</a:t>
            </a:r>
            <a:r>
              <a:rPr lang="sr-Latn-CS" sz="2000" dirty="0"/>
              <a:t>.</a:t>
            </a:r>
          </a:p>
          <a:p>
            <a:endParaRPr lang="sr-Latn-CS" sz="2000" dirty="0"/>
          </a:p>
          <a:p>
            <a:pPr>
              <a:buFont typeface="Wingdings" pitchFamily="2" charset="2"/>
              <a:buChar char="ü"/>
            </a:pPr>
            <a:r>
              <a:rPr lang="sr-Cyrl-CS" sz="2000" dirty="0"/>
              <a:t>Немања</a:t>
            </a:r>
            <a:r>
              <a:rPr lang="sr-Latn-CS" sz="2000" dirty="0"/>
              <a:t> </a:t>
            </a:r>
            <a:r>
              <a:rPr lang="sr-Cyrl-CS" sz="2000" dirty="0"/>
              <a:t>је</a:t>
            </a:r>
            <a:r>
              <a:rPr lang="sr-Latn-CS" sz="2000" dirty="0"/>
              <a:t> </a:t>
            </a:r>
            <a:r>
              <a:rPr lang="sr-Cyrl-CS" sz="2000" dirty="0"/>
              <a:t>предложио</a:t>
            </a:r>
            <a:r>
              <a:rPr lang="sr-Latn-CS" sz="2000" dirty="0"/>
              <a:t> </a:t>
            </a:r>
            <a:r>
              <a:rPr lang="sr-Cyrl-CS" sz="2000" dirty="0"/>
              <a:t>савез</a:t>
            </a:r>
            <a:r>
              <a:rPr lang="sr-Latn-CS" sz="2000" dirty="0"/>
              <a:t> </a:t>
            </a:r>
            <a:r>
              <a:rPr lang="sr-Cyrl-CS" sz="2000" dirty="0"/>
              <a:t>против</a:t>
            </a:r>
            <a:r>
              <a:rPr lang="sr-Latn-CS" sz="2000" dirty="0"/>
              <a:t> </a:t>
            </a:r>
            <a:r>
              <a:rPr lang="sr-Cyrl-CS" sz="2000" dirty="0"/>
              <a:t>Византије</a:t>
            </a:r>
            <a:r>
              <a:rPr lang="sr-Latn-CS" sz="2000" dirty="0" smtClean="0"/>
              <a:t>.</a:t>
            </a:r>
            <a:endParaRPr lang="sr-Latn-CS" sz="2000" dirty="0"/>
          </a:p>
          <a:p>
            <a:pPr>
              <a:buFont typeface="Wingdings" pitchFamily="2" charset="2"/>
              <a:buChar char="ü"/>
            </a:pPr>
            <a:r>
              <a:rPr lang="sr-Cyrl-CS" sz="2000" dirty="0"/>
              <a:t>Барбараоса</a:t>
            </a:r>
            <a:r>
              <a:rPr lang="sr-Latn-CS" sz="2000" dirty="0"/>
              <a:t> </a:t>
            </a:r>
            <a:r>
              <a:rPr lang="sr-Cyrl-CS" sz="2000" dirty="0"/>
              <a:t>није</a:t>
            </a:r>
            <a:r>
              <a:rPr lang="sr-Latn-CS" sz="2000" dirty="0"/>
              <a:t> </a:t>
            </a:r>
            <a:r>
              <a:rPr lang="sr-Cyrl-CS" sz="2000" dirty="0"/>
              <a:t>прихватио</a:t>
            </a:r>
            <a:r>
              <a:rPr lang="sr-Latn-CS" sz="2000" dirty="0"/>
              <a:t> </a:t>
            </a:r>
            <a:r>
              <a:rPr lang="sr-Cyrl-CS" sz="2000" dirty="0"/>
              <a:t>овај</a:t>
            </a:r>
            <a:r>
              <a:rPr lang="sr-Latn-CS" sz="2000" dirty="0"/>
              <a:t> </a:t>
            </a:r>
            <a:r>
              <a:rPr lang="sr-Cyrl-CS" sz="2000" dirty="0"/>
              <a:t>предлог</a:t>
            </a:r>
            <a:endParaRPr lang="en-US" sz="2000" dirty="0"/>
          </a:p>
        </p:txBody>
      </p:sp>
      <p:pic>
        <p:nvPicPr>
          <p:cNvPr id="2" name="Picture 10" descr="Слика:Barbaross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2133600"/>
            <a:ext cx="2514600" cy="4143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6019800" y="1285875"/>
            <a:ext cx="2590800" cy="923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/>
              <a:t>Његов надимак Барбароса значи црвена брада.</a:t>
            </a:r>
            <a:endParaRPr lang="en-US" dirty="0"/>
          </a:p>
        </p:txBody>
      </p:sp>
      <p:pic>
        <p:nvPicPr>
          <p:cNvPr id="13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214422"/>
            <a:ext cx="1371600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8" descr="Untitled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9" descr="card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1" descr="card2"/>
          <p:cNvPicPr>
            <a:picLocks noChangeAspect="1" noChangeArrowheads="1"/>
          </p:cNvPicPr>
          <p:nvPr/>
        </p:nvPicPr>
        <p:blipFill>
          <a:blip r:embed="rId6" cstate="print"/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2" descr="card1"/>
          <p:cNvPicPr>
            <a:picLocks noChangeAspect="1" noChangeArrowheads="1"/>
          </p:cNvPicPr>
          <p:nvPr/>
        </p:nvPicPr>
        <p:blipFill>
          <a:blip r:embed="rId7" cstate="print"/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itle 8"/>
          <p:cNvSpPr>
            <a:spLocks noGrp="1"/>
          </p:cNvSpPr>
          <p:nvPr>
            <p:ph type="title"/>
          </p:nvPr>
        </p:nvSpPr>
        <p:spPr>
          <a:xfrm>
            <a:off x="1357313" y="214313"/>
            <a:ext cx="5500687" cy="1000125"/>
          </a:xfrm>
        </p:spPr>
        <p:txBody>
          <a:bodyPr/>
          <a:lstStyle/>
          <a:p>
            <a:r>
              <a:rPr lang="sr-Cyrl-CS" b="1" dirty="0" smtClean="0">
                <a:solidFill>
                  <a:schemeClr val="tx2"/>
                </a:solidFill>
              </a:rPr>
              <a:t>Мир</a:t>
            </a:r>
            <a:r>
              <a:rPr lang="sr-Latn-CS" b="1" dirty="0" smtClean="0">
                <a:solidFill>
                  <a:schemeClr val="tx2"/>
                </a:solidFill>
              </a:rPr>
              <a:t> </a:t>
            </a:r>
            <a:r>
              <a:rPr lang="sr-Cyrl-CS" b="1" dirty="0" smtClean="0">
                <a:solidFill>
                  <a:schemeClr val="tx2"/>
                </a:solidFill>
              </a:rPr>
              <a:t>са</a:t>
            </a:r>
            <a:r>
              <a:rPr lang="sr-Latn-CS" b="1" dirty="0" smtClean="0">
                <a:solidFill>
                  <a:schemeClr val="tx2"/>
                </a:solidFill>
              </a:rPr>
              <a:t> </a:t>
            </a:r>
            <a:r>
              <a:rPr lang="sr-Cyrl-CS" b="1" dirty="0" smtClean="0">
                <a:solidFill>
                  <a:schemeClr val="tx2"/>
                </a:solidFill>
              </a:rPr>
              <a:t>Византијом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57313" y="1285875"/>
            <a:ext cx="4929187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sr-Cyrl-CS" sz="1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CS" sz="2000" dirty="0" smtClean="0"/>
              <a:t>После Трећег кртсашког рата византијски цар Алексеј </a:t>
            </a:r>
            <a:r>
              <a:rPr lang="sr-Latn-CS" sz="2000" dirty="0" smtClean="0"/>
              <a:t>II</a:t>
            </a:r>
            <a:r>
              <a:rPr lang="sr-Cyrl-CS" sz="2000" dirty="0" smtClean="0"/>
              <a:t> Анђео покренуо је рат против Србије и победио на Морави 1190.године.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CS" sz="2000" dirty="0" smtClean="0"/>
              <a:t>Иако поражена Србија је миром</a:t>
            </a:r>
            <a:r>
              <a:rPr lang="sr-Cyrl-CS" sz="2000" dirty="0" smtClean="0">
                <a:solidFill>
                  <a:srgbClr val="FFFF00"/>
                </a:solidFill>
              </a:rPr>
              <a:t> </a:t>
            </a:r>
            <a:r>
              <a:rPr lang="sr-Cyrl-CS" sz="2000" b="1" dirty="0" smtClean="0">
                <a:solidFill>
                  <a:srgbClr val="FFFF00"/>
                </a:solidFill>
              </a:rPr>
              <a:t>на Морави 1190.године</a:t>
            </a:r>
            <a:r>
              <a:rPr lang="sr-Cyrl-CS" sz="2000" dirty="0" smtClean="0">
                <a:solidFill>
                  <a:srgbClr val="FFFF00"/>
                </a:solidFill>
              </a:rPr>
              <a:t> </a:t>
            </a:r>
            <a:r>
              <a:rPr lang="sr-Cyrl-CS" sz="2000" dirty="0" smtClean="0"/>
              <a:t>задржала скоро све територије</a:t>
            </a:r>
            <a:r>
              <a:rPr lang="sr-Latn-RS" sz="2000" dirty="0" smtClean="0"/>
              <a:t> </a:t>
            </a:r>
            <a:r>
              <a:rPr lang="sr-Cyrl-RS" sz="2000" dirty="0" smtClean="0"/>
              <a:t>али је </a:t>
            </a:r>
            <a:r>
              <a:rPr lang="sr-Cyrl-RS" sz="2000" b="1" dirty="0" smtClean="0">
                <a:solidFill>
                  <a:srgbClr val="FFFF00"/>
                </a:solidFill>
              </a:rPr>
              <a:t>остала вазал</a:t>
            </a:r>
            <a:r>
              <a:rPr lang="sr-Latn-RS" sz="2000" dirty="0" smtClean="0"/>
              <a:t>.</a:t>
            </a:r>
            <a:endParaRPr lang="sr-Cyrl-CS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CS" sz="2000" dirty="0" smtClean="0"/>
              <a:t>Немањин средњи син </a:t>
            </a:r>
            <a:r>
              <a:rPr lang="sr-Cyrl-CS" sz="2000" b="1" dirty="0" smtClean="0">
                <a:solidFill>
                  <a:srgbClr val="FFFF00"/>
                </a:solidFill>
              </a:rPr>
              <a:t>Стефан Немањић се оженио </a:t>
            </a:r>
            <a:r>
              <a:rPr lang="sr-Latn-CS" sz="2000" b="1" dirty="0" smtClean="0"/>
              <a:t>1191</a:t>
            </a:r>
            <a:r>
              <a:rPr lang="sr-Latn-CS" sz="2000" dirty="0" smtClean="0"/>
              <a:t>.</a:t>
            </a:r>
            <a:r>
              <a:rPr lang="sr-Cyrl-CS" sz="2000" dirty="0" smtClean="0"/>
              <a:t>године византијском принцезом </a:t>
            </a:r>
            <a:r>
              <a:rPr lang="sr-Cyrl-CS" sz="2000" b="1" i="1" dirty="0" smtClean="0">
                <a:solidFill>
                  <a:srgbClr val="FFFF00"/>
                </a:solidFill>
              </a:rPr>
              <a:t>Евдокијом</a:t>
            </a:r>
            <a:r>
              <a:rPr lang="sr-Cyrl-CS" sz="2000" dirty="0" smtClean="0"/>
              <a:t> ( прва византијска принцеза на српском двору) 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r-Cyrl-CS" sz="2000" dirty="0" smtClean="0"/>
              <a:t>Од таста ( византијског цара добио високу титулу</a:t>
            </a:r>
            <a:r>
              <a:rPr lang="sr-Cyrl-C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r-Cyrl-CS" sz="2000" b="1" i="1" dirty="0" smtClean="0">
                <a:solidFill>
                  <a:srgbClr val="00B050"/>
                </a:solidFill>
              </a:rPr>
              <a:t>севастократора</a:t>
            </a:r>
            <a:r>
              <a:rPr lang="sr-Cyrl-CS" sz="2000" dirty="0" smtClean="0"/>
              <a:t>.</a:t>
            </a:r>
            <a:r>
              <a:rPr lang="ru-RU" sz="2000" dirty="0" smtClean="0"/>
              <a:t> </a:t>
            </a:r>
            <a:r>
              <a:rPr lang="ru-RU" sz="2000" b="1" dirty="0" smtClean="0"/>
              <a:t>(Титула је била без власти и указивала је једино на цареву ближу родбину) </a:t>
            </a:r>
            <a:endParaRPr lang="sr-Cyrl-CS" sz="2000" b="1" dirty="0" smtClean="0"/>
          </a:p>
          <a:p>
            <a:pPr fontAlgn="auto"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5370" name="Picture 10" descr="Слика:Prvovencani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1285860"/>
            <a:ext cx="2328850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66" name="Rectangle 21"/>
          <p:cNvSpPr>
            <a:spLocks noChangeArrowheads="1"/>
          </p:cNvSpPr>
          <p:nvPr/>
        </p:nvSpPr>
        <p:spPr bwMode="auto">
          <a:xfrm>
            <a:off x="6357938" y="5643563"/>
            <a:ext cx="2286000" cy="400110"/>
          </a:xfrm>
          <a:prstGeom prst="rect">
            <a:avLst/>
          </a:prstGeom>
          <a:solidFill>
            <a:srgbClr val="92D05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2000" b="1" dirty="0"/>
              <a:t>Стефан Немањић </a:t>
            </a:r>
            <a:endParaRPr lang="en-US" sz="2000" b="1" dirty="0"/>
          </a:p>
        </p:txBody>
      </p:sp>
      <p:pic>
        <p:nvPicPr>
          <p:cNvPr id="12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214422"/>
            <a:ext cx="1371600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52400"/>
            <a:ext cx="9143999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sr-Cyrl-C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Задужбина - црква са манастиром коју за спас душе подижу владари и властела.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057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FFFF00"/>
                </a:solidFill>
              </a:rPr>
              <a:t>СТУДЕНИЦА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12192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/>
              <a:t>Најпознатија задужбина и лавра </a:t>
            </a:r>
          </a:p>
          <a:p>
            <a:pPr algn="ctr"/>
            <a:r>
              <a:rPr lang="sr-Cyrl-CS" sz="2000" b="1" dirty="0" smtClean="0"/>
              <a:t>Стефана Немање</a:t>
            </a:r>
            <a:endParaRPr lang="en-US" sz="2000" b="1" dirty="0"/>
          </a:p>
        </p:txBody>
      </p:sp>
      <p:sp>
        <p:nvSpPr>
          <p:cNvPr id="9" name="Okvir za tekst 8"/>
          <p:cNvSpPr txBox="1"/>
          <p:nvPr/>
        </p:nvSpPr>
        <p:spPr>
          <a:xfrm>
            <a:off x="5486400" y="6019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9218" name="Picture 2" descr="https://m.ak.fbcdn.net/sphotos-g.ak/hphotos-ak-xpa1/v/t1.0-9/1482764_538488062948421_389961607531456674_n.jpg?oh=2efa47b54b53534de13091970c2b4d29&amp;oe=5519C4C5&amp;__gda__=1427144263_880fccae6cdc76cd0f12010019b442f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905000"/>
            <a:ext cx="5334000" cy="4191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953000" y="1905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</a:rPr>
              <a:t>Хиландар</a:t>
            </a:r>
            <a:r>
              <a:rPr lang="sr-Cyrl-RS" sz="2400" b="1" dirty="0" smtClean="0">
                <a:solidFill>
                  <a:schemeClr val="bg1"/>
                </a:solidFill>
              </a:rPr>
              <a:t> </a:t>
            </a:r>
            <a:r>
              <a:rPr lang="sr-Cyrl-CS" sz="2400" b="1" dirty="0" smtClean="0">
                <a:solidFill>
                  <a:srgbClr val="FFC000"/>
                </a:solidFill>
              </a:rPr>
              <a:t>на Атосу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r>
              <a:rPr lang="sr-Cyrl-R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http://www.nacionalnarevija.com/images/images/Galerija%205/str%2043%20-%20Djurdjevi%20Stupov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1400"/>
            <a:ext cx="3657600" cy="327660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Left Arrow 11"/>
          <p:cNvSpPr/>
          <p:nvPr/>
        </p:nvSpPr>
        <p:spPr>
          <a:xfrm>
            <a:off x="3886200" y="1371600"/>
            <a:ext cx="533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6324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Ђурђеви ступови </a:t>
            </a:r>
            <a:endParaRPr lang="en-US" sz="2000" b="1" dirty="0"/>
          </a:p>
        </p:txBody>
      </p:sp>
      <p:sp>
        <p:nvSpPr>
          <p:cNvPr id="15" name="Left Arrow 14"/>
          <p:cNvSpPr/>
          <p:nvPr/>
        </p:nvSpPr>
        <p:spPr>
          <a:xfrm>
            <a:off x="3733800" y="6477000"/>
            <a:ext cx="457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Немања</a:t>
            </a:r>
            <a:r>
              <a:rPr lang="sr-Cyrl-C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r-Cyrl-C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</a:t>
            </a:r>
            <a:r>
              <a:rPr lang="sr-Cyrl-C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r-Cyrl-C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1196.</a:t>
            </a:r>
            <a:r>
              <a:rPr lang="sr-Cyrl-C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r-Cyrl-C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замонашио</a:t>
            </a:r>
            <a:r>
              <a:rPr lang="sr-Cyrl-C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r-Cyrl-C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као</a:t>
            </a:r>
            <a:r>
              <a:rPr lang="sr-Latn-C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r-Cyrl-C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Симеон </a:t>
            </a:r>
            <a:r>
              <a:rPr lang="sr-Cyrl-C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Студеници </a:t>
            </a:r>
            <a:r>
              <a:rPr lang="sr-Cyrl-C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sr-Cyrl-C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r-Cyrl-C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наследника  одредио средњег сина </a:t>
            </a:r>
            <a:r>
              <a:rPr lang="sr-Cyrl-C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Стефана,</a:t>
            </a:r>
            <a:r>
              <a:rPr lang="sr-Cyrl-C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прескочивши најстаријег Вукана, </a:t>
            </a:r>
            <a:r>
              <a:rPr lang="sr-Cyrl-C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зато што је био ожењен византијском принцезом Евдокијом</a:t>
            </a:r>
            <a:r>
              <a:rPr lang="sr-Cyrl-C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sr-Cyrl-C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Стефан </a:t>
            </a:r>
            <a:r>
              <a:rPr lang="sr-Cyrl-C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Немања је </a:t>
            </a:r>
            <a:r>
              <a:rPr lang="sr-Cyrl-C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преминуо 1199. у Хиландару . </a:t>
            </a:r>
            <a:r>
              <a:rPr lang="sr-Cyrl-C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Канонизован је као Св.</a:t>
            </a:r>
            <a:r>
              <a:rPr lang="sr-Latn-C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r-Cyrl-C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Симеон Мироточиви</a:t>
            </a:r>
            <a:r>
              <a:rPr lang="sr-Cyrl-C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50" name="AutoShape 2" descr="http://www.tidatravel.co.rs/Slike/Grupe/Studenica%20-%20tida%20travel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travel.rs/sr/wp-content/uploads/stude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819400"/>
            <a:ext cx="3124200" cy="4038600"/>
          </a:xfrm>
          <a:prstGeom prst="rect">
            <a:avLst/>
          </a:prstGeom>
          <a:noFill/>
        </p:spPr>
      </p:pic>
      <p:pic>
        <p:nvPicPr>
          <p:cNvPr id="2056" name="Picture 8" descr="http://nasaistina.rs/sadrzaj/Arhiva/8/lepote/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799"/>
            <a:ext cx="3429000" cy="2514601"/>
          </a:xfrm>
          <a:prstGeom prst="rect">
            <a:avLst/>
          </a:prstGeom>
          <a:noFill/>
        </p:spPr>
      </p:pic>
      <p:pic>
        <p:nvPicPr>
          <p:cNvPr id="2060" name="Picture 12" descr="https://encrypted-tbn3.gstatic.com/images?q=tbn:ANd9GcQPWnF_KNeJvOqpNXEUyflV50k84rQdb3lAgZsfSOoJxvVlZjS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819400"/>
            <a:ext cx="2819400" cy="3124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6172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СТУДЕНИЦА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63246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СТУДЕНИЦА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</p:spTree>
  </p:cSld>
  <p:clrMapOvr>
    <a:masterClrMapping/>
  </p:clrMapOvr>
  <p:transition spd="slow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1" name="Organization Chart 5"/>
          <p:cNvGraphicFramePr>
            <a:graphicFrameLocks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80900" name="Picture 4" descr="w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28662" y="0"/>
            <a:ext cx="1214438" cy="3929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80912" name="Picture 16" descr="STUDEN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0"/>
            <a:ext cx="2928926" cy="234950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softEdge rad="112500"/>
          </a:effectLst>
        </p:spPr>
      </p:pic>
      <p:pic>
        <p:nvPicPr>
          <p:cNvPr id="80913" name="Picture 17" descr="Orden_Nemanji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0"/>
            <a:ext cx="1120771" cy="385762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80914" name="Picture 18" descr="Srbija-u-doba-Nemanjic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349500"/>
            <a:ext cx="3143240" cy="17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915" name="Picture 19" descr="grb-nemanjick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2714619"/>
            <a:ext cx="2079633" cy="1357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Opanc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3306" y="6143644"/>
            <a:ext cx="1714496" cy="714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214678" y="1"/>
            <a:ext cx="2643206" cy="584775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sr-Cyrl-C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ДИНАСТИЈА НЕМАЊИЋА</a:t>
            </a:r>
            <a:br>
              <a:rPr lang="sr-Cyrl-C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071563" cy="3929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809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809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56388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Стефан Немањић Првовенчани (1196-122</a:t>
            </a:r>
            <a:r>
              <a:rPr lang="sr-Latn-R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8</a:t>
            </a:r>
            <a:r>
              <a:rPr lang="sr-Cyrl-C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  <a:endParaRPr lang="sr-Latn-C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en-US" sz="2800" dirty="0"/>
          </a:p>
        </p:txBody>
      </p:sp>
      <p:pic>
        <p:nvPicPr>
          <p:cNvPr id="53250" name="Picture 2" descr="http://guskova.ru/~mladich/vera/img/%D6%E0%F0%20%D3%F0%EE%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33400"/>
            <a:ext cx="3200400" cy="4724400"/>
          </a:xfrm>
          <a:prstGeom prst="rect">
            <a:avLst/>
          </a:prstGeom>
          <a:noFill/>
        </p:spPr>
      </p:pic>
      <p:pic>
        <p:nvPicPr>
          <p:cNvPr id="54274" name="Picture 2" descr="Резултат слика за СТЕФАН ПРВОВЕНЧАН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685800"/>
            <a:ext cx="3352800" cy="44577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4" descr="Untitled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0"/>
          <a:ext cx="9144000" cy="6682960"/>
        </p:xfrm>
        <a:graphic>
          <a:graphicData uri="http://schemas.openxmlformats.org/drawingml/2006/table">
            <a:tbl>
              <a:tblPr/>
              <a:tblGrid>
                <a:gridCol w="4250028"/>
                <a:gridCol w="4679691"/>
                <a:gridCol w="214281"/>
              </a:tblGrid>
              <a:tr h="392683">
                <a:tc gridSpan="2">
                  <a:txBody>
                    <a:bodyPr/>
                    <a:lstStyle/>
                    <a:p>
                      <a:pPr algn="ctr"/>
                      <a:r>
                        <a:rPr lang="sr-Cyrl-CS" sz="2800" b="1" dirty="0" smtClean="0">
                          <a:solidFill>
                            <a:srgbClr val="FFFFFF"/>
                          </a:solidFill>
                        </a:rPr>
                        <a:t>Стефан Немањић - Првовенчани</a:t>
                      </a:r>
                      <a:endParaRPr lang="sr-Cyrl-CS" sz="2800" dirty="0">
                        <a:solidFill>
                          <a:srgbClr val="FFFFFF"/>
                        </a:solidFill>
                      </a:endParaRPr>
                    </a:p>
                  </a:txBody>
                  <a:tcPr marL="22208" marR="22208" marT="11104" marB="1110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00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1547">
                <a:tc gridSpan="2">
                  <a:txBody>
                    <a:bodyPr/>
                    <a:lstStyle/>
                    <a:p>
                      <a:pPr algn="ctr"/>
                      <a:r>
                        <a:rPr lang="sr-Cyrl-CS" sz="1100" i="1" dirty="0"/>
                        <a:t>око </a:t>
                      </a:r>
                      <a:r>
                        <a:rPr lang="sr-Cyrl-CS" sz="1100" i="1" dirty="0" smtClean="0"/>
                        <a:t>1176—24</a:t>
                      </a:r>
                      <a:r>
                        <a:rPr lang="sr-Cyrl-CS" sz="1100" i="1" dirty="0"/>
                        <a:t>. </a:t>
                      </a:r>
                      <a:r>
                        <a:rPr lang="sr-Cyrl-CS" sz="1100" i="1" dirty="0" smtClean="0"/>
                        <a:t>септембар</a:t>
                      </a:r>
                      <a:r>
                        <a:rPr lang="sr-Cyrl-CS" sz="1100" i="1" baseline="0" dirty="0" smtClean="0"/>
                        <a:t> </a:t>
                      </a:r>
                      <a:r>
                        <a:rPr lang="sr-Cyrl-CS" sz="1100" i="1" dirty="0" smtClean="0"/>
                        <a:t>1228</a:t>
                      </a:r>
                      <a:endParaRPr lang="sr-Cyrl-CS" sz="1100" dirty="0"/>
                    </a:p>
                  </a:txBody>
                  <a:tcPr marL="22208" marR="22208" marT="11104" marB="1110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312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/>
                        <a:t/>
                      </a:r>
                      <a:br>
                        <a:rPr lang="ru-RU" sz="800" b="1"/>
                      </a:br>
                      <a:r>
                        <a:rPr lang="ru-RU" sz="2000" b="1"/>
                        <a:t>Фреска из манастирске цркве у Милешеви,</a:t>
                      </a:r>
                      <a:br>
                        <a:rPr lang="ru-RU" sz="2000" b="1"/>
                      </a:br>
                      <a:r>
                        <a:rPr lang="ru-RU" sz="1400" b="1"/>
                        <a:t>око 1234. године</a:t>
                      </a:r>
                    </a:p>
                  </a:txBody>
                  <a:tcPr marL="22208" marR="22208" marT="11104" marB="1110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716">
                <a:tc>
                  <a:txBody>
                    <a:bodyPr/>
                    <a:lstStyle/>
                    <a:p>
                      <a:r>
                        <a:rPr lang="sr-Cyrl-CS" sz="1600" b="1"/>
                        <a:t>Место рођења</a:t>
                      </a: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sr-Cyrl-CS" sz="1600" b="1"/>
                        <a:t>непознато</a:t>
                      </a: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716">
                <a:tc>
                  <a:txBody>
                    <a:bodyPr/>
                    <a:lstStyle/>
                    <a:p>
                      <a:r>
                        <a:rPr lang="sr-Cyrl-CS" sz="1600" b="1"/>
                        <a:t>Место смрти</a:t>
                      </a: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sr-Cyrl-CS" sz="1600" b="1"/>
                        <a:t>непознато</a:t>
                      </a: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9295">
                <a:tc>
                  <a:txBody>
                    <a:bodyPr/>
                    <a:lstStyle/>
                    <a:p>
                      <a:r>
                        <a:rPr lang="sr-Cyrl-CS" sz="1600" b="1"/>
                        <a:t>Сахрањен</a:t>
                      </a: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1"/>
                        <a:t>Манастир Студеница</a:t>
                      </a:r>
                      <a:br>
                        <a:rPr lang="ru-RU" sz="1600" b="1"/>
                      </a:br>
                      <a:r>
                        <a:rPr lang="ru-RU" sz="1600" b="1"/>
                        <a:t>затим Жича</a:t>
                      </a:r>
                      <a:br>
                        <a:rPr lang="ru-RU" sz="1600" b="1"/>
                      </a:br>
                      <a:r>
                        <a:rPr lang="ru-RU" sz="1600" b="1"/>
                        <a:t>(данас Студеница)</a:t>
                      </a: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529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FFFF00"/>
                          </a:solidFill>
                        </a:rPr>
                        <a:t>Велики жупан и Краљ Србије</a:t>
                      </a: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004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600" b="1"/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193">
                <a:tc>
                  <a:txBody>
                    <a:bodyPr/>
                    <a:lstStyle/>
                    <a:p>
                      <a:r>
                        <a:rPr lang="sr-Cyrl-CS" sz="1600" b="1"/>
                        <a:t>Период</a:t>
                      </a: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1196—1217,велики жупан- 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1217—1228.краљ</a:t>
                      </a:r>
                      <a:endParaRPr lang="ru-RU" sz="1600" b="1" dirty="0"/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716">
                <a:tc>
                  <a:txBody>
                    <a:bodyPr/>
                    <a:lstStyle/>
                    <a:p>
                      <a:r>
                        <a:rPr lang="sr-Cyrl-CS" sz="1600" b="1"/>
                        <a:t>Претходник</a:t>
                      </a: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sr-Cyrl-CS" sz="1600" b="1"/>
                        <a:t>Немања</a:t>
                      </a: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716">
                <a:tc>
                  <a:txBody>
                    <a:bodyPr/>
                    <a:lstStyle/>
                    <a:p>
                      <a:r>
                        <a:rPr lang="sr-Cyrl-CS" sz="1600" b="1"/>
                        <a:t>Наследник</a:t>
                      </a: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sr-Cyrl-CS" sz="1600" b="1"/>
                        <a:t>Радослав</a:t>
                      </a: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716">
                <a:tc>
                  <a:txBody>
                    <a:bodyPr/>
                    <a:lstStyle/>
                    <a:p>
                      <a:pPr algn="ctr"/>
                      <a:r>
                        <a:rPr lang="sr-Cyrl-CS" sz="1800" b="1" dirty="0">
                          <a:solidFill>
                            <a:schemeClr val="tx1"/>
                          </a:solidFill>
                        </a:rPr>
                        <a:t>Порекло</a:t>
                      </a: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004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600" b="1"/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716">
                <a:tc>
                  <a:txBody>
                    <a:bodyPr/>
                    <a:lstStyle/>
                    <a:p>
                      <a:r>
                        <a:rPr lang="sr-Cyrl-CS" sz="1600" b="1"/>
                        <a:t>Династија</a:t>
                      </a: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sr-Cyrl-CS" sz="1600" b="1"/>
                        <a:t>Немањићи</a:t>
                      </a: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716">
                <a:tc>
                  <a:txBody>
                    <a:bodyPr/>
                    <a:lstStyle/>
                    <a:p>
                      <a:r>
                        <a:rPr lang="sr-Cyrl-CS" sz="1600" b="1"/>
                        <a:t>Отац</a:t>
                      </a: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sr-Cyrl-CS" sz="1600" b="1"/>
                        <a:t>Немања</a:t>
                      </a: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396">
                <a:tc>
                  <a:txBody>
                    <a:bodyPr/>
                    <a:lstStyle/>
                    <a:p>
                      <a:r>
                        <a:rPr lang="sr-Cyrl-CS" sz="1600" b="1"/>
                        <a:t>Мајка</a:t>
                      </a: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sr-Cyrl-CS" sz="1600" b="1"/>
                        <a:t>Ана</a:t>
                      </a: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716">
                <a:tc>
                  <a:txBody>
                    <a:bodyPr/>
                    <a:lstStyle/>
                    <a:p>
                      <a:pPr algn="ctr"/>
                      <a:r>
                        <a:rPr lang="sr-Cyrl-CS" sz="2000" b="1" dirty="0" smtClean="0">
                          <a:solidFill>
                            <a:srgbClr val="FFFF00"/>
                          </a:solidFill>
                        </a:rPr>
                        <a:t>Супруге</a:t>
                      </a:r>
                      <a:r>
                        <a:rPr lang="sr-Cyrl-CS" sz="20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sr-Cyrl-C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004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sr-Cyrl-C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Евдокија Анђел      -              Ана Дандоло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5875">
                <a:tc>
                  <a:txBody>
                    <a:bodyPr/>
                    <a:lstStyle/>
                    <a:p>
                      <a:pPr algn="ctr"/>
                      <a:endParaRPr lang="sr-Cyrl-CS" sz="1600" b="1" dirty="0" smtClean="0"/>
                    </a:p>
                    <a:p>
                      <a:pPr algn="ctr"/>
                      <a:r>
                        <a:rPr lang="sr-Cyrl-CS" sz="2400" b="1" dirty="0" smtClean="0">
                          <a:solidFill>
                            <a:srgbClr val="0070C0"/>
                          </a:solidFill>
                        </a:rPr>
                        <a:t>Деца</a:t>
                      </a:r>
                      <a:endParaRPr lang="sr-Cyrl-C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Радослав,</a:t>
                      </a:r>
                      <a:r>
                        <a:rPr lang="ru-RU" sz="1600" b="1" baseline="0" dirty="0" smtClean="0"/>
                        <a:t>   </a:t>
                      </a:r>
                      <a:r>
                        <a:rPr lang="ru-RU" sz="1600" b="1" dirty="0" smtClean="0"/>
                        <a:t>Комнина,</a:t>
                      </a:r>
                      <a:r>
                        <a:rPr lang="ru-RU" sz="1600" b="1" baseline="0" dirty="0" smtClean="0"/>
                        <a:t>                           </a:t>
                      </a:r>
                      <a:r>
                        <a:rPr lang="ru-RU" sz="1600" b="1" dirty="0" smtClean="0"/>
                        <a:t>Предислав,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Владислав</a:t>
                      </a:r>
                      <a:r>
                        <a:rPr lang="ru-RU" sz="1600" b="1" dirty="0"/>
                        <a:t/>
                      </a:r>
                      <a:br>
                        <a:rPr lang="ru-RU" sz="1600" b="1" dirty="0"/>
                      </a:br>
                      <a:r>
                        <a:rPr lang="ru-RU" sz="1600" b="1" dirty="0"/>
                        <a:t>Урош</a:t>
                      </a:r>
                    </a:p>
                  </a:txBody>
                  <a:tcPr marL="22208" marR="22208" marT="11104" marB="1110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6801" name="Picture 1" descr="Prvovenca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142984"/>
            <a:ext cx="2052654" cy="2200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2" name="Picture 2" descr="Грб Немањић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45704"/>
            <a:ext cx="809599" cy="1360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/>
          <p:cNvSpPr/>
          <p:nvPr/>
        </p:nvSpPr>
        <p:spPr>
          <a:xfrm>
            <a:off x="0" y="0"/>
            <a:ext cx="9144000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1204</a:t>
            </a:r>
            <a:r>
              <a:rPr lang="sr-Cyrl-C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Крсташи су заузели Цариград, Стефан је остао без њене заштите па </a:t>
            </a:r>
            <a:r>
              <a:rPr lang="sr-Cyrl-C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Вукан покушава да му </a:t>
            </a:r>
            <a:r>
              <a:rPr lang="sr-Cyrl-C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преотме</a:t>
            </a:r>
            <a:r>
              <a:rPr lang="sr-Cyrl-C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престо</a:t>
            </a:r>
            <a:r>
              <a:rPr lang="sr-Cyrl-C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sr-Cyrl-C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грађански рат  </a:t>
            </a:r>
            <a:r>
              <a:rPr lang="sr-Cyrl-C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траје </a:t>
            </a:r>
            <a:r>
              <a:rPr lang="sr-Cyrl-C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</a:t>
            </a:r>
            <a:r>
              <a:rPr lang="sr-Cyrl-C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r-Cyrl-C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1208.</a:t>
            </a:r>
            <a:r>
              <a:rPr lang="sr-Cyrl-C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када</a:t>
            </a:r>
            <a:r>
              <a:rPr lang="sr-Cyrl-C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их је најмлађи брат Растко измирио на очевом гробу у Студеници. Вукан убрзо умире . </a:t>
            </a:r>
          </a:p>
          <a:p>
            <a:pPr>
              <a:buFont typeface="Arial" pitchFamily="34" charset="0"/>
              <a:buChar char="•"/>
            </a:pPr>
            <a:endParaRPr lang="sr-Cyrl-CS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sr-Cyrl-C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Сава остаје у Србији да помогне брату у државним пословима. Посебно у дипломатији. Одговара Бугаре и Мађаре од напада на Србију.</a:t>
            </a:r>
          </a:p>
          <a:p>
            <a:pPr>
              <a:buFont typeface="Arial" pitchFamily="34" charset="0"/>
              <a:buChar char="•"/>
            </a:pPr>
            <a:endParaRPr lang="sr-Cyrl-CS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sr-Cyrl-C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Стефан је отерао Евдокију и у Венецији пронашо новог моћног заштитника-млетачког дужда Енрика Дандола,чијом се унуком </a:t>
            </a:r>
            <a:r>
              <a:rPr lang="sr-Cyrl-C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Аном Дандоло </a:t>
            </a:r>
            <a:r>
              <a:rPr lang="sr-Cyrl-C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поново</a:t>
            </a:r>
            <a:r>
              <a:rPr lang="sr-Cyrl-C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жени. </a:t>
            </a:r>
            <a:endParaRPr lang="sr-Latn-CS" sz="3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sr-Cyrl-C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sr-Latn-C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Резултат слика за Свети Сава мири завађену браћ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5638800" cy="56388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6172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Свети Сава мири завађену браћу- Паја Јовановић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05000"/>
            <a:ext cx="792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Србија у </a:t>
            </a:r>
            <a:r>
              <a:rPr lang="sr-Latn-C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XII</a:t>
            </a:r>
            <a:endParaRPr lang="sr-Cyrl-RS" sz="4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sr-Cyrl-C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</a:t>
            </a:r>
          </a:p>
          <a:p>
            <a:pPr algn="ctr"/>
            <a:r>
              <a:rPr lang="sr-Cyrl-C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поч.</a:t>
            </a:r>
            <a:r>
              <a:rPr lang="sr-Latn-C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XIII</a:t>
            </a:r>
            <a:r>
              <a:rPr lang="sr-Cyrl-C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века</a:t>
            </a:r>
            <a:endParaRPr lang="en-US" sz="4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0" y="4572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Стефан</a:t>
            </a:r>
            <a:r>
              <a:rPr lang="sr-Cyrl-C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је </a:t>
            </a:r>
            <a:r>
              <a:rPr lang="sr-Cyrl-C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1217</a:t>
            </a:r>
            <a:r>
              <a:rPr lang="sr-Cyrl-C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r>
              <a:rPr lang="sr-Latn-C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добио </a:t>
            </a:r>
            <a:r>
              <a:rPr lang="sr-Cyrl-C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краљевску круну </a:t>
            </a:r>
            <a:r>
              <a:rPr lang="sr-Cyrl-C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</a:t>
            </a:r>
            <a:r>
              <a:rPr lang="sr-Cyrl-C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папе</a:t>
            </a:r>
            <a:r>
              <a:rPr lang="sr-Cyrl-C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Хонорија </a:t>
            </a:r>
            <a:r>
              <a:rPr lang="sr-Latn-C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III</a:t>
            </a:r>
            <a:r>
              <a:rPr lang="sr-Cyrl-C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sr-Cyrl-C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чиме је добио </a:t>
            </a:r>
            <a:r>
              <a:rPr lang="sr-Cyrl-C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државну независност и међународно признање</a:t>
            </a:r>
            <a:r>
              <a:rPr lang="sr-Cyrl-C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sr-Latn-C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0" y="2286000"/>
            <a:ext cx="8915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Стефан Немањић је назван Првовенчани-</a:t>
            </a:r>
            <a:r>
              <a:rPr lang="sr-Cyrl-C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првокрунисани</a:t>
            </a:r>
            <a:r>
              <a:rPr lang="sr-Cyrl-C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(краљ).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381000" y="3809999"/>
            <a:ext cx="81534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Стефан Првовенчани је оправдао очев избор,не само да је сачувао неокрњене границе већ је успео и да </a:t>
            </a:r>
            <a:r>
              <a:rPr lang="sr-Cyrl-CS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прошири државу за Ниш,Врање и Призрен.    </a:t>
            </a:r>
            <a:endParaRPr lang="sr-Latn-CS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Okvir za tekst 5"/>
          <p:cNvSpPr txBox="1"/>
          <p:nvPr/>
        </p:nvSpPr>
        <p:spPr>
          <a:xfrm>
            <a:off x="2590800" y="3429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rgbClr val="FFFF00"/>
                </a:solidFill>
              </a:rPr>
              <a:t>Круна=венац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Резултат слика за krunisanje stefana prvovenčan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0"/>
            <a:ext cx="5486400" cy="563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6019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Павле Паја Јовановић " Kрунисање Стефана Првовенчаног", Св.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Сава </a:t>
            </a:r>
            <a:r>
              <a:rPr lang="ru-RU" sz="2000" dirty="0" smtClean="0">
                <a:solidFill>
                  <a:schemeClr val="bg1"/>
                </a:solidFill>
              </a:rPr>
              <a:t>крунише брата Стефана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lu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scontent-vie1-1.xx.fbcdn.net/hphotos-xpt1/v/t1.0-9/12112080_676387785825114_1382980036239012455_n.jpg?oh=1ca3e8eb7a793511340b52ab195c625b&amp;oe=56D02D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5715000" cy="37147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733800"/>
            <a:ext cx="8839200" cy="2954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Тврђава Маглич се налази у централној Србији, у долини реке Ибар</a:t>
            </a:r>
            <a:r>
              <a:rPr lang="ru-RU" dirty="0" smtClean="0"/>
              <a:t>, око 15 км југозападно од Краљева. Представља изванредан и најбоље очуван пример српског средњовековног утврђења, насталог уз важне трговачке путеве ради њихове заштите и надзора. Време настанка града Маглича није познато, али је вероватно постојао у време владавине Византије овим крајевима. Тврђаву Маглич је </a:t>
            </a:r>
            <a:r>
              <a:rPr lang="ru-RU" sz="2000" b="1" dirty="0" smtClean="0"/>
              <a:t>у 13. веку обновио Краљ Стефан Првовенчани или његов син, Краљ Урош I, </a:t>
            </a:r>
            <a:r>
              <a:rPr lang="ru-RU" dirty="0" smtClean="0"/>
              <a:t>на узвишењу које је са три стране окружено стрмим неприступачним литицама и реком, са намером одбране оближњих манастира Жиче и Студенице, као и у сврху лакше контроле долине реке Ибар. Током 14. века тврђава Маглич је била седиште Архиепископа Данила II, који је написао чувену биографију првих српских владара.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2" descr="Untitled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01" descr="card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00" descr="car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9" descr="card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FF0080"/>
                </a:solidFill>
              </a:rPr>
              <a:t>WINTER</a:t>
            </a:r>
            <a:endParaRPr lang="en-US" sz="9600">
              <a:solidFill>
                <a:srgbClr val="FF0080"/>
              </a:solidFill>
            </a:endParaRPr>
          </a:p>
        </p:txBody>
      </p:sp>
      <p:sp>
        <p:nvSpPr>
          <p:cNvPr id="32775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</a:rPr>
              <a:t>Template</a:t>
            </a:r>
            <a:endParaRPr lang="en-US"/>
          </a:p>
        </p:txBody>
      </p:sp>
      <p:pic>
        <p:nvPicPr>
          <p:cNvPr id="32776" name="Picture 98" descr="card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14313" y="0"/>
            <a:ext cx="10501313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 Box 103"/>
          <p:cNvSpPr txBox="1">
            <a:spLocks noChangeArrowheads="1"/>
          </p:cNvSpPr>
          <p:nvPr/>
        </p:nvSpPr>
        <p:spPr bwMode="auto">
          <a:xfrm>
            <a:off x="0" y="836712"/>
            <a:ext cx="9144000" cy="7694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4400" b="1" dirty="0">
                <a:solidFill>
                  <a:schemeClr val="bg1"/>
                </a:solidFill>
              </a:rPr>
              <a:t>Аутокефална</a:t>
            </a:r>
            <a:r>
              <a:rPr lang="sr-Latn-CS" sz="4400" b="1" dirty="0">
                <a:solidFill>
                  <a:schemeClr val="bg1"/>
                </a:solidFill>
              </a:rPr>
              <a:t> </a:t>
            </a:r>
            <a:r>
              <a:rPr lang="sr-Cyrl-CS" sz="4400" b="1" dirty="0">
                <a:solidFill>
                  <a:schemeClr val="bg1"/>
                </a:solidFill>
              </a:rPr>
              <a:t>црква</a:t>
            </a:r>
            <a:r>
              <a:rPr lang="sr-Latn-CS" sz="4400" b="1" dirty="0">
                <a:solidFill>
                  <a:schemeClr val="bg1"/>
                </a:solidFill>
              </a:rPr>
              <a:t> ( </a:t>
            </a:r>
            <a:r>
              <a:rPr lang="sr-Latn-CS" sz="4400" b="1" dirty="0" smtClean="0">
                <a:solidFill>
                  <a:schemeClr val="bg1"/>
                </a:solidFill>
              </a:rPr>
              <a:t>1219 </a:t>
            </a:r>
            <a:r>
              <a:rPr lang="sr-Latn-CS" sz="4400" b="1" dirty="0">
                <a:solidFill>
                  <a:schemeClr val="bg1"/>
                </a:solidFill>
              </a:rPr>
              <a:t>)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2778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pic>
        <p:nvPicPr>
          <p:cNvPr id="87042" name="Picture 2" descr="Слика:Sveti Sava Kraljeva Crkva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313" y="2000250"/>
            <a:ext cx="3071812" cy="464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80" name="Text Box 60"/>
          <p:cNvSpPr txBox="1">
            <a:spLocks noChangeArrowheads="1"/>
          </p:cNvSpPr>
          <p:nvPr/>
        </p:nvSpPr>
        <p:spPr bwMode="auto">
          <a:xfrm>
            <a:off x="7572375" y="28575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14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2000240"/>
            <a:ext cx="1143008" cy="4643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Слика:Temple Saint Sava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1628800"/>
            <a:ext cx="3571899" cy="486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1676400" y="1524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Самостална 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3048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ОСАМОСТАЉЕЊЕ СРПСКЕ ЦРКВЕ </a:t>
            </a:r>
            <a:endParaRPr lang="en-US" sz="32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1219200"/>
            <a:ext cx="72390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sr-Cyrl-R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Растко Немањић –Свети Сава  </a:t>
            </a:r>
            <a:r>
              <a:rPr lang="sr-Cyrl-RS" sz="2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је добио дозволу да оснује</a:t>
            </a:r>
            <a:r>
              <a:rPr lang="sr-Cyrl-RS" sz="28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r-Cyrl-R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самосталну српску цркву </a:t>
            </a:r>
            <a:r>
              <a:rPr lang="sr-Cyrl-RS" sz="2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 византијског патријарха Манојла </a:t>
            </a:r>
            <a:r>
              <a:rPr lang="sr-Cyrl-R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1219. </a:t>
            </a:r>
            <a:endParaRPr lang="sr-Cyrl-RS" sz="2800" b="1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sr-Cyrl-R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Никеји. Сава је постављен за првог српског архепископа.</a:t>
            </a:r>
            <a:endParaRPr lang="en-US" sz="28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Slika 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838200"/>
            <a:ext cx="22098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3733800"/>
            <a:ext cx="69342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Свети Сава је организовао српску цркву - </a:t>
            </a:r>
            <a:r>
              <a:rPr lang="sr-Cyrl-R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архиепископију </a:t>
            </a:r>
            <a:r>
              <a:rPr lang="sr-Cyrl-R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 седиштем у манастиру Жичи. У њему су крунисани краљеви Србије. Србија</a:t>
            </a:r>
          </a:p>
          <a:p>
            <a:r>
              <a:rPr lang="sr-Cyrl-R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се ослободила власти охридског архиепископа.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Slika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1" y="3657600"/>
            <a:ext cx="251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10200" y="6477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Задужбина Стефана Првовенчаног </a:t>
            </a:r>
            <a:endParaRPr lang="sr-Latn-C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intermagazin.rs/wp-content/uploads/2013/01/Sveti-Sa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1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Свети Сава (1170-1236) је</a:t>
            </a:r>
            <a:r>
              <a:rPr lang="sr-Cyrl-R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sr-Cyrl-R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први српски </a:t>
            </a:r>
            <a:r>
              <a:rPr lang="sr-Cyrl-R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sr-Cyrl-R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43840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просветитељ</a:t>
            </a:r>
            <a:r>
              <a:rPr lang="sr-Latn-C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sr-Latn-C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твара прву школу за попове у Студеници,</a:t>
            </a:r>
          </a:p>
          <a:p>
            <a:pPr>
              <a:buFontTx/>
              <a:buChar char="-"/>
            </a:pP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писац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-написао прву српску књигу ,, Житије Св. Симеона”,</a:t>
            </a:r>
          </a:p>
          <a:p>
            <a:pPr>
              <a:buFontTx/>
              <a:buChar char="-"/>
            </a:pP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архиепископ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</a:p>
          <a:p>
            <a:pPr>
              <a:buFontTx/>
              <a:buChar char="-"/>
            </a:pP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увео крсне славе 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код Срба,</a:t>
            </a:r>
          </a:p>
          <a:p>
            <a:pPr>
              <a:buFontTx/>
              <a:buChar char="-"/>
            </a:pP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лекар средњег века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</a:p>
          <a:p>
            <a:endParaRPr lang="sr-Cyrl-RS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Написао Крмчију Св.Саве или Номоканон 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(превео грчке 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црквене законе 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потребе Српске цркве)</a:t>
            </a:r>
          </a:p>
          <a:p>
            <a:pPr>
              <a:buFontTx/>
              <a:buChar char="-"/>
            </a:pPr>
            <a:endParaRPr lang="sr-Cyrl-RS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sr-Cyrl-RS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sr-Latn-CS" sz="2400" dirty="0"/>
          </a:p>
        </p:txBody>
      </p:sp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600200"/>
            <a:ext cx="91440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Најпознатија заједница православног монаштва на </a:t>
            </a:r>
            <a:r>
              <a:rPr lang="sr-Cyrl-R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полуострву Атос </a:t>
            </a:r>
            <a:endParaRPr lang="sr-Cyrl-RS" sz="3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sr-Cyrl-RS" sz="3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источни крак Халкидике (Грчка),</a:t>
            </a:r>
          </a:p>
          <a:p>
            <a:pPr algn="ctr"/>
            <a:r>
              <a:rPr lang="sr-Cyrl-R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 православних манастира.</a:t>
            </a:r>
            <a:r>
              <a:rPr lang="sr-Cyrl-RS" sz="3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n-US" sz="3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Slika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76401" y="609600"/>
            <a:ext cx="6248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Света гора-Атос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Slika 2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810000"/>
            <a:ext cx="2514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8100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10400" y="6324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Хиландар </a:t>
            </a:r>
            <a:endParaRPr lang="sr-Latn-C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8100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Халкидики</a:t>
            </a:r>
            <a:endParaRPr lang="sr-Latn-C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4800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Атос</a:t>
            </a:r>
            <a:endParaRPr lang="sr-Latn-CS" b="1" dirty="0"/>
          </a:p>
        </p:txBody>
      </p:sp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91200"/>
            <a:ext cx="944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Руски </a:t>
            </a:r>
            <a:r>
              <a:rPr lang="ru-RU" sz="2800" b="1" dirty="0" smtClean="0">
                <a:solidFill>
                  <a:schemeClr val="bg1"/>
                </a:solidFill>
              </a:rPr>
              <a:t>манастир </a:t>
            </a:r>
            <a:r>
              <a:rPr lang="sr-Cyrl-RS" sz="2800" b="1" dirty="0" smtClean="0">
                <a:solidFill>
                  <a:schemeClr val="bg1"/>
                </a:solidFill>
              </a:rPr>
              <a:t>Пантелејмон</a:t>
            </a:r>
            <a:r>
              <a:rPr lang="ru-RU" sz="2800" b="1" dirty="0" smtClean="0">
                <a:solidFill>
                  <a:schemeClr val="bg1"/>
                </a:solidFill>
              </a:rPr>
              <a:t>,Свет</a:t>
            </a:r>
            <a:r>
              <a:rPr lang="sr-Latn-RS" sz="2800" b="1" dirty="0" smtClean="0">
                <a:solidFill>
                  <a:schemeClr val="bg1"/>
                </a:solidFill>
              </a:rPr>
              <a:t>a</a:t>
            </a:r>
            <a:r>
              <a:rPr lang="ru-RU" sz="2800" b="1" dirty="0" smtClean="0">
                <a:solidFill>
                  <a:schemeClr val="bg1"/>
                </a:solidFill>
              </a:rPr>
              <a:t> Гор</a:t>
            </a:r>
            <a:r>
              <a:rPr lang="sr-Latn-RS" sz="2800" b="1" dirty="0" smtClean="0">
                <a:solidFill>
                  <a:schemeClr val="bg1"/>
                </a:solidFill>
              </a:rPr>
              <a:t>a</a:t>
            </a:r>
            <a:r>
              <a:rPr lang="sr-Cyrl-RS" sz="2800" b="1" dirty="0" smtClean="0">
                <a:solidFill>
                  <a:schemeClr val="bg1"/>
                </a:solidFill>
              </a:rPr>
              <a:t> –у којем се Растко замонашио као Сава.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1986" name="Picture 2" descr="http://www.manastir-lepavina.org/blog/images/stories/naslovne_slike/manastir_pantelejm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teslasociety.com/m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399" y="533400"/>
            <a:ext cx="7010401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" descr="Untitled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01" descr="card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00" descr="car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9" descr="card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FF0080"/>
                </a:solidFill>
              </a:rPr>
              <a:t>WINTER</a:t>
            </a:r>
            <a:endParaRPr lang="en-US" sz="9600">
              <a:solidFill>
                <a:srgbClr val="FF0080"/>
              </a:solidFill>
            </a:endParaRPr>
          </a:p>
        </p:txBody>
      </p:sp>
      <p:sp>
        <p:nvSpPr>
          <p:cNvPr id="12295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</a:rPr>
              <a:t>Template</a:t>
            </a:r>
            <a:endParaRPr lang="en-US"/>
          </a:p>
        </p:txBody>
      </p:sp>
      <p:pic>
        <p:nvPicPr>
          <p:cNvPr id="12296" name="Picture 98" descr="card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8100" y="-28575"/>
            <a:ext cx="1003935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sp>
        <p:nvSpPr>
          <p:cNvPr id="12299" name="Title 10"/>
          <p:cNvSpPr>
            <a:spLocks noGrp="1"/>
          </p:cNvSpPr>
          <p:nvPr>
            <p:ph type="title"/>
          </p:nvPr>
        </p:nvSpPr>
        <p:spPr>
          <a:xfrm>
            <a:off x="214313" y="142875"/>
            <a:ext cx="7862887" cy="1071563"/>
          </a:xfrm>
        </p:spPr>
        <p:txBody>
          <a:bodyPr/>
          <a:lstStyle/>
          <a:p>
            <a:pPr algn="ctr"/>
            <a:r>
              <a:rPr lang="sr-Cyrl-CS" b="1" dirty="0" smtClean="0">
                <a:solidFill>
                  <a:schemeClr val="bg1"/>
                </a:solidFill>
              </a:rPr>
              <a:t>Увод</a:t>
            </a:r>
            <a:r>
              <a:rPr lang="sr-Latn-RS" b="1" dirty="0" smtClean="0">
                <a:solidFill>
                  <a:schemeClr val="bg1"/>
                </a:solidFill>
              </a:rPr>
              <a:t>                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214313" y="1214438"/>
            <a:ext cx="4429125" cy="5214937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r-Cyrl-CS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sr-Cyrl-CS" sz="2400" dirty="0" smtClean="0"/>
              <a:t>Византијска власт у српским земљама сводила се на вазалство ( великог жупана) ромејском цару.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sr-Cyrl-CS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sr-Cyrl-CS" sz="2400" dirty="0" smtClean="0"/>
              <a:t>Цареви су често смењивали великог жупана како би учврстили своју власт.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sr-Cyrl-CS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sr-Cyrl-CS" sz="2400" dirty="0" smtClean="0"/>
              <a:t>Србија се налазила између Мађарске  и Византије.</a:t>
            </a:r>
            <a:endParaRPr lang="sr-Latn-RS" sz="2400" dirty="0" smtClean="0"/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3438" y="1214438"/>
            <a:ext cx="3429000" cy="5214937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fontAlgn="auto">
              <a:spcAft>
                <a:spcPts val="0"/>
              </a:spcAft>
              <a:defRPr/>
            </a:pPr>
            <a:endParaRPr lang="ru-RU" sz="20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/>
              <a:t>Жупан</a:t>
            </a:r>
            <a:r>
              <a:rPr lang="ru-RU" sz="2000" dirty="0" smtClean="0"/>
              <a:t> је средњовековна титула распрострањена међу јужним Словенима, првенствено међу Србима.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Назив је везан за владара жупе, основне географске и политичке целине. </a:t>
            </a:r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4000500" y="2143125"/>
            <a:ext cx="1000125" cy="28575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http://upload.wikimedia.org/wikipedia/commons/thumb/0/0a/Grb_Nemanjica_mali.jpg/112px-Grb_Nemanjica_mal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4" y="214290"/>
            <a:ext cx="1209676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wcra.rs/upload/hilandar_hiland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43000"/>
            <a:ext cx="6858000" cy="48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533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chemeClr val="bg1"/>
                </a:solidFill>
              </a:rPr>
              <a:t>Хиландар</a:t>
            </a:r>
            <a:endParaRPr lang="en-US" sz="3600" dirty="0"/>
          </a:p>
        </p:txBody>
      </p:sp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arina.rs/PublishingImages/slike%20za%20istorijski%20pregled/istorijat%20slike/Mapa%20Srbije%20za%20vreme%20Cara%20Dusana%201350%20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04800"/>
            <a:ext cx="5219700" cy="61055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0650"/>
            <a:ext cx="9144000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59436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ТРОЈЕРУЧИЦА-икона у Хиландару, Св.Сава донео из Јерусалима.</a:t>
            </a:r>
            <a:endParaRPr lang="sr-Latn-C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spc.rs/files/u5/Bogorodica_Trojerucia-Trojerehusa_gr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04800"/>
            <a:ext cx="47244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9832" y="3810000"/>
            <a:ext cx="69643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sr-Cyrl-RS" sz="5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Душица Максимовић 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C:\Users\osdudovica3\Desktop\GRB 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762000"/>
            <a:ext cx="3776663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4" descr="Untitled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5" descr="card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6" descr="car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7" descr="card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8" descr="card1"/>
          <p:cNvPicPr>
            <a:picLocks noChangeAspect="1" noChangeArrowheads="1"/>
          </p:cNvPicPr>
          <p:nvPr/>
        </p:nvPicPr>
        <p:blipFill>
          <a:blip r:embed="rId8" cstate="print"/>
          <a:srcRect l="78838"/>
          <a:stretch>
            <a:fillRect/>
          </a:stretch>
        </p:blipFill>
        <p:spPr bwMode="auto">
          <a:xfrm>
            <a:off x="0" y="0"/>
            <a:ext cx="2357438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itle 7"/>
          <p:cNvSpPr>
            <a:spLocks noGrp="1"/>
          </p:cNvSpPr>
          <p:nvPr>
            <p:ph type="title"/>
          </p:nvPr>
        </p:nvSpPr>
        <p:spPr>
          <a:xfrm>
            <a:off x="1500188" y="274638"/>
            <a:ext cx="5205412" cy="1143000"/>
          </a:xfrm>
        </p:spPr>
        <p:txBody>
          <a:bodyPr/>
          <a:lstStyle/>
          <a:p>
            <a:pPr algn="ctr"/>
            <a:r>
              <a:rPr lang="sr-Cyrl-CS" dirty="0" smtClean="0"/>
              <a:t>Завида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57313" y="1285875"/>
            <a:ext cx="4857750" cy="51435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r-Cyrl-CS" sz="1800" dirty="0" smtClean="0"/>
          </a:p>
          <a:p>
            <a:pPr fontAlgn="auto">
              <a:spcAft>
                <a:spcPts val="0"/>
              </a:spcAft>
              <a:defRPr/>
            </a:pPr>
            <a:r>
              <a:rPr lang="sr-Cyrl-CS" sz="1800" dirty="0" smtClean="0"/>
              <a:t>Око 1162.године Манојло </a:t>
            </a:r>
            <a:r>
              <a:rPr lang="sr-Latn-CS" sz="1800" dirty="0" smtClean="0"/>
              <a:t>I K</a:t>
            </a:r>
            <a:r>
              <a:rPr lang="sr-Cyrl-CS" sz="1800" dirty="0" smtClean="0"/>
              <a:t>омнин сменио је великог жупана Десу </a:t>
            </a:r>
            <a:endParaRPr lang="sr-Latn-CS" sz="1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Latn-CS" sz="1800" dirty="0" smtClean="0"/>
              <a:t>     </a:t>
            </a:r>
            <a:r>
              <a:rPr lang="sr-Cyrl-CS" sz="1800" dirty="0" smtClean="0"/>
              <a:t>( који је покушао да се осамостали ) 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CS" sz="1800" dirty="0" smtClean="0"/>
              <a:t>На његово место поставио </a:t>
            </a:r>
            <a:r>
              <a:rPr lang="sr-Cyrl-CS" sz="1800" b="1" dirty="0" smtClean="0"/>
              <a:t>Тихомира  </a:t>
            </a:r>
            <a:r>
              <a:rPr lang="sr-Cyrl-CS" sz="1800" dirty="0" smtClean="0"/>
              <a:t>сина </a:t>
            </a:r>
            <a:r>
              <a:rPr lang="sr-Cyrl-CS" sz="1800" b="1" dirty="0" smtClean="0"/>
              <a:t>Завиде.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CS" sz="1800" b="1" dirty="0" smtClean="0"/>
              <a:t>Завида је имао четири сина</a:t>
            </a:r>
            <a:r>
              <a:rPr lang="sr-Cyrl-CS" sz="1800" dirty="0" smtClean="0"/>
              <a:t>: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sr-Cyrl-CS" sz="1800" dirty="0" smtClean="0"/>
          </a:p>
          <a:p>
            <a:pPr fontAlgn="auto">
              <a:spcAft>
                <a:spcPts val="0"/>
              </a:spcAft>
              <a:defRPr/>
            </a:pPr>
            <a:r>
              <a:rPr lang="sr-Cyrl-CS" sz="2000" b="1" dirty="0" smtClean="0"/>
              <a:t>Тихомир </a:t>
            </a:r>
            <a:r>
              <a:rPr lang="sr-Cyrl-CS" sz="1800" dirty="0" smtClean="0"/>
              <a:t>– велики жупан </a:t>
            </a:r>
          </a:p>
          <a:p>
            <a:pPr fontAlgn="auto">
              <a:spcAft>
                <a:spcPts val="0"/>
              </a:spcAft>
              <a:defRPr/>
            </a:pPr>
            <a:endParaRPr lang="sr-Cyrl-CS" sz="1800" dirty="0" smtClean="0"/>
          </a:p>
          <a:p>
            <a:pPr fontAlgn="auto">
              <a:spcAft>
                <a:spcPts val="0"/>
              </a:spcAft>
              <a:defRPr/>
            </a:pPr>
            <a:r>
              <a:rPr lang="sr-Cyrl-CS" sz="2000" b="1" dirty="0" smtClean="0"/>
              <a:t>Страцимир </a:t>
            </a:r>
            <a:r>
              <a:rPr lang="sr-Cyrl-CS" sz="1800" dirty="0" smtClean="0"/>
              <a:t>- удеони кнез</a:t>
            </a:r>
          </a:p>
          <a:p>
            <a:pPr fontAlgn="auto">
              <a:spcAft>
                <a:spcPts val="0"/>
              </a:spcAft>
              <a:defRPr/>
            </a:pPr>
            <a:endParaRPr lang="sr-Cyrl-CS" sz="1800" dirty="0" smtClean="0"/>
          </a:p>
          <a:p>
            <a:pPr fontAlgn="auto">
              <a:spcAft>
                <a:spcPts val="0"/>
              </a:spcAft>
              <a:defRPr/>
            </a:pPr>
            <a:r>
              <a:rPr lang="sr-Cyrl-CS" sz="1800" b="1" dirty="0" smtClean="0"/>
              <a:t>Мирослав</a:t>
            </a:r>
            <a:r>
              <a:rPr lang="sr-Cyrl-CS" sz="1800" dirty="0" smtClean="0"/>
              <a:t> - удеони кнез</a:t>
            </a:r>
          </a:p>
          <a:p>
            <a:pPr fontAlgn="auto">
              <a:spcAft>
                <a:spcPts val="0"/>
              </a:spcAft>
              <a:defRPr/>
            </a:pPr>
            <a:endParaRPr lang="sr-Cyrl-CS" sz="1800" dirty="0" smtClean="0"/>
          </a:p>
          <a:p>
            <a:pPr fontAlgn="auto">
              <a:spcAft>
                <a:spcPts val="0"/>
              </a:spcAft>
              <a:defRPr/>
            </a:pPr>
            <a:r>
              <a:rPr lang="sr-Cyrl-CS" sz="2000" b="1" dirty="0" smtClean="0"/>
              <a:t>Немања</a:t>
            </a:r>
            <a:r>
              <a:rPr lang="sr-Cyrl-CS" sz="1800" dirty="0" smtClean="0"/>
              <a:t> - удеони кнез</a:t>
            </a:r>
            <a:endParaRPr lang="en-US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215063" y="1285875"/>
            <a:ext cx="2071687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1800" b="1" dirty="0" smtClean="0"/>
          </a:p>
          <a:p>
            <a:pPr fontAlgn="auto">
              <a:spcAft>
                <a:spcPts val="0"/>
              </a:spcAft>
              <a:defRPr/>
            </a:pPr>
            <a:endParaRPr lang="ru-RU" sz="1800" b="1" dirty="0" smtClean="0"/>
          </a:p>
          <a:p>
            <a:pPr fontAlgn="auto">
              <a:spcAft>
                <a:spcPts val="0"/>
              </a:spcAft>
              <a:defRPr/>
            </a:pPr>
            <a:endParaRPr lang="ru-RU" sz="1800" b="1" dirty="0" smtClean="0"/>
          </a:p>
          <a:p>
            <a:pPr fontAlgn="auto">
              <a:spcAft>
                <a:spcPts val="0"/>
              </a:spcAft>
              <a:defRPr/>
            </a:pPr>
            <a:endParaRPr lang="ru-RU" sz="2400" b="1" dirty="0" smtClean="0"/>
          </a:p>
          <a:p>
            <a:pPr fontAlgn="auto">
              <a:spcAft>
                <a:spcPts val="0"/>
              </a:spcAft>
              <a:defRPr/>
            </a:pPr>
            <a:endParaRPr lang="ru-RU" sz="2400" b="1" dirty="0" smtClean="0"/>
          </a:p>
          <a:p>
            <a:pPr fontAlgn="auto">
              <a:spcAft>
                <a:spcPts val="0"/>
              </a:spcAft>
              <a:defRPr/>
            </a:pPr>
            <a:endParaRPr lang="ru-RU" sz="2400" b="1" dirty="0" smtClean="0"/>
          </a:p>
          <a:p>
            <a:pPr fontAlgn="auto">
              <a:spcAft>
                <a:spcPts val="0"/>
              </a:spcAft>
              <a:defRPr/>
            </a:pPr>
            <a:endParaRPr lang="ru-RU" sz="24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>Тихомир</a:t>
            </a:r>
            <a:r>
              <a:rPr lang="ru-RU" sz="2400" dirty="0" smtClean="0"/>
              <a:t> </a:t>
            </a:r>
            <a:r>
              <a:rPr lang="ru-RU" sz="1800" dirty="0" smtClean="0"/>
              <a:t>(1162-1166) је био велики жупан Србије</a:t>
            </a:r>
          </a:p>
          <a:p>
            <a:pPr fontAlgn="auto"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3323" name="Picture 9" descr="Прикажи слику у пуној величини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1295400"/>
            <a:ext cx="19812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V="1">
            <a:off x="4643438" y="3214688"/>
            <a:ext cx="2000250" cy="785812"/>
          </a:xfrm>
          <a:prstGeom prst="straightConnector1">
            <a:avLst/>
          </a:prstGeom>
          <a:ln w="38100">
            <a:solidFill>
              <a:schemeClr val="accent4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7" name="Picture 15" descr="http://upload.wikimedia.org/wikipedia/commons/thumb/0/0a/Grb_Nemanjica_mali.jpg/112px-Grb_Nemanjica_mal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4414" y="214290"/>
            <a:ext cx="1209676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214422"/>
            <a:ext cx="1371600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Сл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3400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sr-Cyrl-CS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116</a:t>
            </a:r>
            <a:r>
              <a:rPr lang="sr-Cyrl-RS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r>
              <a:rPr lang="sr-Cyrl-CS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sr-Cyrl-C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цар </a:t>
            </a:r>
            <a:r>
              <a:rPr lang="sr-Cyrl-C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Манојло Комнин поставља Завидиног сина</a:t>
            </a:r>
            <a:r>
              <a:rPr lang="sr-Cyrl-C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sr-Cyrl-C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Тихомира</a:t>
            </a:r>
            <a:r>
              <a:rPr lang="sr-Cyrl-C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sr-Cyrl-C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</a:t>
            </a:r>
            <a:r>
              <a:rPr lang="sr-Cyrl-C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sr-Cyrl-C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великог жупана</a:t>
            </a:r>
            <a:r>
              <a:rPr lang="sr-Cyrl-C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а његову млађу браћу:Мирослава ,Страцимира и Стефана Немању за удеоне кнежеве.</a:t>
            </a:r>
          </a:p>
          <a:p>
            <a:pPr algn="ctr"/>
            <a:r>
              <a:rPr lang="sr-Cyrl-C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en-US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191000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1166</a:t>
            </a:r>
            <a:r>
              <a:rPr lang="sr-Cyrl-C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r-Cyrl-C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Стефан Немања</a:t>
            </a:r>
            <a:r>
              <a:rPr lang="sr-Cyrl-C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збацује Тихомира</a:t>
            </a:r>
            <a:r>
              <a:rPr lang="sr-Cyrl-C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уз подршку цркве и </a:t>
            </a:r>
            <a:r>
              <a:rPr lang="sr-Cyrl-C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постаје велики жупан </a:t>
            </a:r>
            <a:r>
              <a:rPr lang="sr-Cyrl-C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као вазал Манојла Комнина. 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Велики жупан Стефан Немања (1166-1196) је родоначелник династије Немањић и оснивач</a:t>
            </a:r>
            <a:r>
              <a:rPr lang="sr-Latn-C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sr-Cyrl-R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најразвијеније</a:t>
            </a:r>
            <a:r>
              <a:rPr lang="sr-Cyrl-C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српске државе.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362200"/>
            <a:ext cx="9143999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Немањина спољна политика</a:t>
            </a:r>
            <a:r>
              <a:rPr lang="sr-Cyrl-C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sr-Cyrl-C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државна</a:t>
            </a:r>
            <a:r>
              <a:rPr lang="sr-Cyrl-C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независност</a:t>
            </a:r>
            <a:r>
              <a:rPr lang="sr-Cyrl-C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(осамостаљење од Византије) </a:t>
            </a:r>
            <a:r>
              <a:rPr lang="sr-Cyrl-C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проширење државе.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191000"/>
            <a:ext cx="9143999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Немањина унутрашња политика:</a:t>
            </a:r>
            <a:r>
              <a:rPr lang="sr-Cyrl-C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сарадња са црквом (гради цркве и манастире</a:t>
            </a:r>
            <a:r>
              <a:rPr lang="sr-Latn-C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</a:t>
            </a:r>
            <a:r>
              <a:rPr lang="sr-Cyrl-C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sr-Latn-C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‚</a:t>
            </a:r>
            <a:r>
              <a:rPr lang="sr-Cyrl-C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да учврсти своју власт и обезбеди подршку цркве за стварање династије.</a:t>
            </a:r>
            <a:r>
              <a:rPr lang="sr-Cyrl-CS" sz="4000" dirty="0" smtClean="0"/>
              <a:t> </a:t>
            </a:r>
            <a:r>
              <a:rPr lang="sr-Cyrl-CS" sz="2800" dirty="0" smtClean="0">
                <a:solidFill>
                  <a:schemeClr val="bg1"/>
                </a:solidFill>
              </a:rPr>
              <a:t>Искоренио Богумиле</a:t>
            </a:r>
            <a:endParaRPr lang="sr-Latn-C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r-Latn-CS" sz="2800" dirty="0" smtClean="0">
                <a:solidFill>
                  <a:schemeClr val="bg1"/>
                </a:solidFill>
              </a:rPr>
              <a:t>     </a:t>
            </a:r>
            <a:r>
              <a:rPr lang="sr-Cyrl-CS" sz="2800" dirty="0" smtClean="0">
                <a:solidFill>
                  <a:schemeClr val="bg1"/>
                </a:solidFill>
              </a:rPr>
              <a:t> (јерес-невернике)</a:t>
            </a:r>
            <a:r>
              <a:rPr lang="sr-Latn-RS" sz="2800" dirty="0" smtClean="0">
                <a:solidFill>
                  <a:schemeClr val="bg1"/>
                </a:solidFill>
              </a:rPr>
              <a:t>.</a:t>
            </a:r>
            <a:endParaRPr lang="sr-Latn-CS" sz="2800" dirty="0" smtClean="0">
              <a:solidFill>
                <a:schemeClr val="bg1"/>
              </a:solidFill>
            </a:endParaRPr>
          </a:p>
          <a:p>
            <a:endParaRPr lang="en-US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-30480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-1142999" y="3244334"/>
            <a:ext cx="167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000" b="1" dirty="0" smtClean="0">
                <a:solidFill>
                  <a:srgbClr val="FFFF00"/>
                </a:solidFill>
              </a:rPr>
              <a:t>Стефан Немања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-0.0132 L 0.75313 0.120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4328 L 0.4 0.49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Резултат слика за stefan nemanja u carig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Резултат слика за stefan nemanja u carig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0" name="Picture 6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410325" cy="64103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6477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Стефан Немања у Цариграду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1200"/>
            <a:ext cx="914399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Стефан Немања </a:t>
            </a:r>
            <a:r>
              <a:rPr lang="sr-Cyrl-CS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је после смрти сениора  Манојла Комнина 1180. осв</a:t>
            </a:r>
            <a:r>
              <a:rPr lang="sr-Latn-C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</a:t>
            </a:r>
            <a:r>
              <a:rPr lang="sr-Cyrl-CS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ја и </a:t>
            </a:r>
            <a:r>
              <a:rPr lang="sr-Cyrl-CS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Србији прип</a:t>
            </a:r>
            <a:r>
              <a:rPr lang="sr-Latn-CS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</a:t>
            </a:r>
            <a:r>
              <a:rPr lang="sr-Cyrl-CS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ја крајеве</a:t>
            </a:r>
            <a:r>
              <a:rPr lang="sr-Latn-CS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</a:t>
            </a:r>
            <a:r>
              <a:rPr lang="sr-Cyrl-CS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око Западне и велике Мораве, Косово,северну Албанију, Зету, Травунију и Захумље. </a:t>
            </a:r>
            <a:endParaRPr lang="en-US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 smtClean="0">
                <a:solidFill>
                  <a:schemeClr val="bg1"/>
                </a:solidFill>
              </a:rPr>
              <a:t>Освајања –проширење државе: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905</TotalTime>
  <Words>1051</Words>
  <Application>Microsoft Office PowerPoint</Application>
  <PresentationFormat>On-screen Show (4:3)</PresentationFormat>
  <Paragraphs>182</Paragraphs>
  <Slides>33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 Србија у доба Немањића</vt:lpstr>
      <vt:lpstr>Slide 2</vt:lpstr>
      <vt:lpstr>Увод                 </vt:lpstr>
      <vt:lpstr>Завида</vt:lpstr>
      <vt:lpstr>Slide 5</vt:lpstr>
      <vt:lpstr>Slide 6</vt:lpstr>
      <vt:lpstr>Slide 7</vt:lpstr>
      <vt:lpstr>Slide 8</vt:lpstr>
      <vt:lpstr>Slide 9</vt:lpstr>
      <vt:lpstr>Slide 10</vt:lpstr>
      <vt:lpstr>Стефан Немања и Фридрих I Барбароса</vt:lpstr>
      <vt:lpstr>Мир са Византијом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User</cp:lastModifiedBy>
  <cp:revision>122</cp:revision>
  <dcterms:created xsi:type="dcterms:W3CDTF">2006-08-16T00:00:00Z</dcterms:created>
  <dcterms:modified xsi:type="dcterms:W3CDTF">2018-02-17T19:47:49Z</dcterms:modified>
</cp:coreProperties>
</file>